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4"/>
  </p:notesMasterIdLst>
  <p:sldIdLst>
    <p:sldId id="256" r:id="rId2"/>
    <p:sldId id="258" r:id="rId3"/>
    <p:sldId id="257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9" r:id="rId16"/>
    <p:sldId id="278" r:id="rId17"/>
    <p:sldId id="279" r:id="rId18"/>
    <p:sldId id="282" r:id="rId19"/>
    <p:sldId id="283" r:id="rId20"/>
    <p:sldId id="284" r:id="rId21"/>
    <p:sldId id="285" r:id="rId22"/>
    <p:sldId id="286" r:id="rId23"/>
    <p:sldId id="280" r:id="rId24"/>
    <p:sldId id="281" r:id="rId25"/>
    <p:sldId id="287" r:id="rId26"/>
    <p:sldId id="288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91" r:id="rId36"/>
    <p:sldId id="296" r:id="rId37"/>
    <p:sldId id="297" r:id="rId38"/>
    <p:sldId id="292" r:id="rId39"/>
    <p:sldId id="293" r:id="rId40"/>
    <p:sldId id="294" r:id="rId41"/>
    <p:sldId id="295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0294E-471D-4053-80FF-B37C00A599C4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D474-D6CE-4362-B44F-A41FACC1C29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679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DD474-D6CE-4362-B44F-A41FACC1C29C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2868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0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688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80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875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9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888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01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087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018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78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501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D8EE1A4-2A80-4681-82A5-D72DA3908BE5}" type="datetimeFigureOut">
              <a:rPr lang="en-NZ" smtClean="0"/>
              <a:t>29/06/2018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CE51EA-C173-4046-9481-A35C7827F496}" type="slidenum">
              <a:rPr lang="en-NZ" smtClean="0"/>
              <a:t>‹#›</a:t>
            </a:fld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4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Social Media Site</a:t>
            </a:r>
            <a:br>
              <a:rPr lang="en-NZ" dirty="0" smtClean="0"/>
            </a:br>
            <a:r>
              <a:rPr lang="en-NZ" dirty="0" smtClean="0"/>
              <a:t>PHP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BCPR294 – Server Side Web Programming</a:t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James Darley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785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Share Button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user is able to share the page they are currently viewing by clicking the share button in the top right of the page</a:t>
            </a:r>
          </a:p>
          <a:p>
            <a:r>
              <a:rPr lang="en-NZ" dirty="0" smtClean="0"/>
              <a:t>This brings up a modal allowing the user to send the link of the page as a private message to any user </a:t>
            </a:r>
            <a:r>
              <a:rPr lang="en-NZ" smtClean="0"/>
              <a:t>they follow</a:t>
            </a:r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417" t="8072" r="464" b="37365"/>
          <a:stretch/>
        </p:blipFill>
        <p:spPr>
          <a:xfrm>
            <a:off x="1423737" y="3697604"/>
            <a:ext cx="4295274" cy="2481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504" t="8641" r="813" b="39615"/>
          <a:stretch/>
        </p:blipFill>
        <p:spPr>
          <a:xfrm>
            <a:off x="6304547" y="3697604"/>
            <a:ext cx="4487779" cy="247935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860758" y="5117432"/>
            <a:ext cx="1556084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0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Follow users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user can follow other users by navigating to their profile page and clicking the follow user button</a:t>
            </a:r>
          </a:p>
          <a:p>
            <a:r>
              <a:rPr lang="en-NZ" dirty="0" smtClean="0"/>
              <a:t>This brings up an alert showing the user that they are now following the user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635" t="8677" r="34742" b="57103"/>
          <a:stretch/>
        </p:blipFill>
        <p:spPr>
          <a:xfrm>
            <a:off x="838200" y="3660746"/>
            <a:ext cx="2434389" cy="2516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524" t="4737" r="14382" b="78810"/>
          <a:stretch/>
        </p:blipFill>
        <p:spPr>
          <a:xfrm>
            <a:off x="3898231" y="4138863"/>
            <a:ext cx="3785937" cy="1058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6380" t="8432" r="32724" b="35725"/>
          <a:stretch/>
        </p:blipFill>
        <p:spPr>
          <a:xfrm>
            <a:off x="8396036" y="3230756"/>
            <a:ext cx="2245895" cy="33761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780674" y="5197642"/>
            <a:ext cx="2951747" cy="73793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7555832" y="4918854"/>
            <a:ext cx="840204" cy="2211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Search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The search functionality allows a user to search for a user or for a forum article containing their search string</a:t>
            </a:r>
          </a:p>
          <a:p>
            <a:r>
              <a:rPr lang="en-NZ" dirty="0" smtClean="0"/>
              <a:t>The user is then able to navigate to the corresponding pages displayed in the results page, </a:t>
            </a:r>
            <a:r>
              <a:rPr lang="en-NZ" dirty="0" err="1" smtClean="0"/>
              <a:t>search.php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722" t="8390" r="972" b="19885"/>
          <a:stretch/>
        </p:blipFill>
        <p:spPr>
          <a:xfrm>
            <a:off x="1814286" y="3691541"/>
            <a:ext cx="3222172" cy="248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888" t="8717" r="1129" b="45562"/>
          <a:stretch/>
        </p:blipFill>
        <p:spPr>
          <a:xfrm>
            <a:off x="5682378" y="3691541"/>
            <a:ext cx="5023723" cy="24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Localisation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Can be set from the user’s profile page using a selection of buttons in the navigation bar</a:t>
            </a:r>
          </a:p>
          <a:p>
            <a:r>
              <a:rPr lang="en-NZ" dirty="0" smtClean="0"/>
              <a:t>Allows for the user to change the content of the page to display in either English or </a:t>
            </a:r>
            <a:r>
              <a:rPr lang="en-NZ" dirty="0"/>
              <a:t>H</a:t>
            </a:r>
            <a:r>
              <a:rPr lang="en-NZ" dirty="0" smtClean="0"/>
              <a:t>indi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515" t="8325" r="990" b="68541"/>
          <a:stretch/>
        </p:blipFill>
        <p:spPr>
          <a:xfrm>
            <a:off x="838200" y="4230574"/>
            <a:ext cx="5181600" cy="1335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390" t="8139" r="961" b="67696"/>
          <a:stretch/>
        </p:blipFill>
        <p:spPr>
          <a:xfrm>
            <a:off x="6019800" y="3239294"/>
            <a:ext cx="5678906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8452" t="8223" r="851" b="67473"/>
          <a:stretch/>
        </p:blipFill>
        <p:spPr>
          <a:xfrm>
            <a:off x="6019801" y="4733174"/>
            <a:ext cx="5678906" cy="15313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78718" y="4230574"/>
            <a:ext cx="884290" cy="29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90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Responsive design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Allows the user to use smaller devices to use the site, such as a tablet or </a:t>
            </a:r>
            <a:r>
              <a:rPr lang="en-NZ" dirty="0" err="1" smtClean="0"/>
              <a:t>cellphone</a:t>
            </a:r>
            <a:endParaRPr lang="en-NZ" dirty="0" smtClean="0"/>
          </a:p>
          <a:p>
            <a:r>
              <a:rPr lang="en-NZ" dirty="0" smtClean="0"/>
              <a:t>Collapses using bootstrap, all features still present even if moved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161" t="7807" r="821" b="35159"/>
          <a:stretch/>
        </p:blipFill>
        <p:spPr>
          <a:xfrm>
            <a:off x="838200" y="3240505"/>
            <a:ext cx="5229727" cy="328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2590" t="8128" r="756" b="33060"/>
          <a:stretch/>
        </p:blipFill>
        <p:spPr>
          <a:xfrm>
            <a:off x="6494044" y="3481136"/>
            <a:ext cx="2261937" cy="280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3846" t="8346" r="839" b="33472"/>
          <a:stretch/>
        </p:blipFill>
        <p:spPr>
          <a:xfrm>
            <a:off x="9182098" y="3480891"/>
            <a:ext cx="2171702" cy="280761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6067927" y="4884821"/>
            <a:ext cx="426117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58526" y="3105568"/>
            <a:ext cx="434641" cy="37532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512969" y="3128963"/>
            <a:ext cx="80210" cy="3519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5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- Diagram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776" t="13346" r="31493" b="12359"/>
          <a:stretch/>
        </p:blipFill>
        <p:spPr>
          <a:xfrm>
            <a:off x="4455886" y="1825625"/>
            <a:ext cx="3280228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Create tables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Tables are initially created and sample data is provided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425" t="11822" r="21285" b="70638"/>
          <a:stretch/>
        </p:blipFill>
        <p:spPr>
          <a:xfrm>
            <a:off x="838200" y="2413784"/>
            <a:ext cx="3182257" cy="1716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345" t="41752" r="16379" b="45453"/>
          <a:stretch/>
        </p:blipFill>
        <p:spPr>
          <a:xfrm>
            <a:off x="1372091" y="4277292"/>
            <a:ext cx="4053113" cy="125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345" t="66552" r="16639" b="13701"/>
          <a:stretch/>
        </p:blipFill>
        <p:spPr>
          <a:xfrm>
            <a:off x="4188354" y="2476625"/>
            <a:ext cx="3427035" cy="1653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0061" t="27649" r="16625" b="56756"/>
          <a:stretch/>
        </p:blipFill>
        <p:spPr>
          <a:xfrm>
            <a:off x="5875064" y="4265359"/>
            <a:ext cx="4494986" cy="1691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9877" t="55600" r="16634" b="26596"/>
          <a:stretch/>
        </p:blipFill>
        <p:spPr>
          <a:xfrm>
            <a:off x="7783286" y="2628343"/>
            <a:ext cx="3570514" cy="15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sample data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877" t="11772" r="11900" b="23523"/>
          <a:stretch/>
        </p:blipFill>
        <p:spPr>
          <a:xfrm>
            <a:off x="1275728" y="1796423"/>
            <a:ext cx="3396916" cy="4380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918" t="15710" r="45355" b="24147"/>
          <a:stretch/>
        </p:blipFill>
        <p:spPr>
          <a:xfrm>
            <a:off x="5117433" y="1796423"/>
            <a:ext cx="5791578" cy="43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new data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New entries can be added to the `users` table using </a:t>
            </a:r>
            <a:r>
              <a:rPr lang="en-NZ" dirty="0" err="1" smtClean="0"/>
              <a:t>register.php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New entries can be added to the `friends` table using the ‘follow user’ button on the selected user’s profile page</a:t>
            </a:r>
          </a:p>
          <a:p>
            <a:endParaRPr lang="en-NZ" dirty="0" smtClean="0"/>
          </a:p>
          <a:p>
            <a:r>
              <a:rPr lang="en-NZ" dirty="0" smtClean="0"/>
              <a:t>New entries can be added to the `comments` table using the ‘submit’ button on the related </a:t>
            </a:r>
            <a:r>
              <a:rPr lang="en-NZ" dirty="0" err="1" smtClean="0"/>
              <a:t>forum.php</a:t>
            </a:r>
            <a:r>
              <a:rPr lang="en-NZ" dirty="0" smtClean="0"/>
              <a:t> </a:t>
            </a:r>
          </a:p>
          <a:p>
            <a:endParaRPr lang="en-NZ" dirty="0" smtClean="0"/>
          </a:p>
          <a:p>
            <a:r>
              <a:rPr lang="en-NZ" dirty="0" smtClean="0"/>
              <a:t>New entries can be added to the `messages` table using the ‘share’ button in the </a:t>
            </a:r>
            <a:r>
              <a:rPr lang="en-NZ" dirty="0" err="1" smtClean="0"/>
              <a:t>nav</a:t>
            </a:r>
            <a:r>
              <a:rPr lang="en-NZ" dirty="0" smtClean="0"/>
              <a:t> bar and selecting a user to send the message to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013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new users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039" t="65585" r="34439" b="23867"/>
          <a:stretch/>
        </p:blipFill>
        <p:spPr>
          <a:xfrm>
            <a:off x="6070337" y="4450430"/>
            <a:ext cx="5221385" cy="557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82" t="15049" r="29498" b="7825"/>
          <a:stretch/>
        </p:blipFill>
        <p:spPr>
          <a:xfrm>
            <a:off x="889521" y="1992813"/>
            <a:ext cx="5025511" cy="3596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040" t="21965" r="47518" b="44609"/>
          <a:stretch/>
        </p:blipFill>
        <p:spPr>
          <a:xfrm>
            <a:off x="6095999" y="1992813"/>
            <a:ext cx="5170063" cy="2290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8523" y="5223338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register.php</a:t>
            </a:r>
            <a:r>
              <a:rPr lang="en-NZ" dirty="0" smtClean="0"/>
              <a:t>	</a:t>
            </a:r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 smtClean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5358064" y="5223338"/>
            <a:ext cx="1430459" cy="18466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9079832" y="4860758"/>
            <a:ext cx="481264" cy="36258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74568" y="4138863"/>
            <a:ext cx="176465" cy="108447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Table of Contents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smtClean="0"/>
              <a:t>Website </a:t>
            </a:r>
            <a:r>
              <a:rPr lang="en-NZ" dirty="0" smtClean="0"/>
              <a:t>Overview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smtClean="0"/>
              <a:t>Database</a:t>
            </a:r>
            <a:endParaRPr lang="en-NZ" dirty="0" smtClean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smtClean="0"/>
              <a:t>Security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smtClean="0"/>
              <a:t>SOLID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smtClean="0"/>
              <a:t>Evaluation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244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new friends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88" t="44181" r="47746" b="47584"/>
          <a:stretch/>
        </p:blipFill>
        <p:spPr>
          <a:xfrm>
            <a:off x="838200" y="1989222"/>
            <a:ext cx="5305926" cy="599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689" t="36380" r="61206" b="56857"/>
          <a:stretch/>
        </p:blipFill>
        <p:spPr>
          <a:xfrm>
            <a:off x="838201" y="2764484"/>
            <a:ext cx="5305925" cy="744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220" t="29976" r="45471" b="14853"/>
          <a:stretch/>
        </p:blipFill>
        <p:spPr>
          <a:xfrm>
            <a:off x="6544912" y="1989222"/>
            <a:ext cx="4408101" cy="3158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1987" y="4224563"/>
            <a:ext cx="193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profile.php</a:t>
            </a:r>
            <a:endParaRPr lang="en-NZ" dirty="0" smtClean="0"/>
          </a:p>
          <a:p>
            <a:endParaRPr lang="en-NZ" dirty="0"/>
          </a:p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/>
          </a:p>
        </p:txBody>
      </p:sp>
      <p:cxnSp>
        <p:nvCxnSpPr>
          <p:cNvPr id="8" name="Straight Arrow Connector 7"/>
          <p:cNvCxnSpPr>
            <a:stCxn id="7" idx="0"/>
            <a:endCxn id="5" idx="2"/>
          </p:cNvCxnSpPr>
          <p:nvPr/>
        </p:nvCxnSpPr>
        <p:spPr>
          <a:xfrm flipV="1">
            <a:off x="3491163" y="3509175"/>
            <a:ext cx="1" cy="7153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1"/>
          </p:cNvCxnSpPr>
          <p:nvPr/>
        </p:nvCxnSpPr>
        <p:spPr>
          <a:xfrm flipV="1">
            <a:off x="4375150" y="3568558"/>
            <a:ext cx="2169762" cy="137174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025900" y="2589187"/>
            <a:ext cx="802774" cy="170341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8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new comment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84" t="17312" r="35182" b="71628"/>
          <a:stretch/>
        </p:blipFill>
        <p:spPr>
          <a:xfrm>
            <a:off x="838200" y="2021305"/>
            <a:ext cx="5808714" cy="673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221" t="59721" r="43998" b="32318"/>
          <a:stretch/>
        </p:blipFill>
        <p:spPr>
          <a:xfrm>
            <a:off x="838200" y="4347905"/>
            <a:ext cx="5808714" cy="580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520" t="31449" r="51971" b="58853"/>
          <a:stretch/>
        </p:blipFill>
        <p:spPr>
          <a:xfrm>
            <a:off x="838196" y="3078867"/>
            <a:ext cx="5808715" cy="8679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1916" y="3382613"/>
            <a:ext cx="1938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forum.php</a:t>
            </a:r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/>
          </a:p>
        </p:txBody>
      </p:sp>
      <p:cxnSp>
        <p:nvCxnSpPr>
          <p:cNvPr id="9" name="Straight Arrow Connector 8"/>
          <p:cNvCxnSpPr>
            <a:endCxn id="4" idx="3"/>
          </p:cNvCxnSpPr>
          <p:nvPr/>
        </p:nvCxnSpPr>
        <p:spPr>
          <a:xfrm flipH="1" flipV="1">
            <a:off x="6646914" y="2358190"/>
            <a:ext cx="2465002" cy="123524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3"/>
          </p:cNvCxnSpPr>
          <p:nvPr/>
        </p:nvCxnSpPr>
        <p:spPr>
          <a:xfrm flipH="1">
            <a:off x="6646914" y="4449989"/>
            <a:ext cx="2464999" cy="18835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3"/>
          </p:cNvCxnSpPr>
          <p:nvPr/>
        </p:nvCxnSpPr>
        <p:spPr>
          <a:xfrm flipH="1" flipV="1">
            <a:off x="6646911" y="3512852"/>
            <a:ext cx="2465002" cy="9896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5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Insert new messages</a:t>
            </a:r>
            <a:endParaRPr lang="en-NZ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91" t="31250" r="21304" b="27445"/>
          <a:stretch/>
        </p:blipFill>
        <p:spPr>
          <a:xfrm>
            <a:off x="5012967" y="2681290"/>
            <a:ext cx="6954007" cy="2393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251" t="14300" r="61440" b="81114"/>
          <a:stretch/>
        </p:blipFill>
        <p:spPr>
          <a:xfrm>
            <a:off x="838200" y="1825625"/>
            <a:ext cx="5831114" cy="550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480" t="35649" r="59218" b="21935"/>
          <a:stretch/>
        </p:blipFill>
        <p:spPr>
          <a:xfrm>
            <a:off x="838200" y="2681290"/>
            <a:ext cx="4054642" cy="3301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1234" t="48581" r="40158" b="43087"/>
          <a:stretch/>
        </p:blipFill>
        <p:spPr>
          <a:xfrm>
            <a:off x="5012967" y="5312402"/>
            <a:ext cx="6954007" cy="670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4571" y="1825625"/>
            <a:ext cx="163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forum.php</a:t>
            </a:r>
            <a:endParaRPr lang="en-NZ" dirty="0"/>
          </a:p>
        </p:txBody>
      </p:sp>
      <p:cxnSp>
        <p:nvCxnSpPr>
          <p:cNvPr id="11" name="Straight Arrow Connector 10"/>
          <p:cNvCxnSpPr>
            <a:stCxn id="9" idx="1"/>
            <a:endCxn id="4" idx="3"/>
          </p:cNvCxnSpPr>
          <p:nvPr/>
        </p:nvCxnSpPr>
        <p:spPr>
          <a:xfrm flipH="1">
            <a:off x="6669314" y="2010291"/>
            <a:ext cx="515257" cy="9076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</p:cNvCxnSpPr>
          <p:nvPr/>
        </p:nvCxnSpPr>
        <p:spPr>
          <a:xfrm flipH="1">
            <a:off x="4746171" y="2010291"/>
            <a:ext cx="2438400" cy="81285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</p:cNvCxnSpPr>
          <p:nvPr/>
        </p:nvCxnSpPr>
        <p:spPr>
          <a:xfrm flipH="1">
            <a:off x="7910286" y="2194957"/>
            <a:ext cx="92747" cy="69338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74077" y="5982927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/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6912428" y="5849257"/>
            <a:ext cx="392268" cy="31833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7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- Modify data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An entry can be removed from the `friends` table by clicking the ‘Unfollow Users’ button on the </a:t>
            </a:r>
            <a:r>
              <a:rPr lang="en-NZ" dirty="0" err="1" smtClean="0"/>
              <a:t>friends.php</a:t>
            </a:r>
            <a:r>
              <a:rPr lang="en-NZ" dirty="0" smtClean="0"/>
              <a:t> page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194" t="14413" r="31806" b="55710"/>
          <a:stretch/>
        </p:blipFill>
        <p:spPr>
          <a:xfrm>
            <a:off x="838201" y="3292657"/>
            <a:ext cx="2427514" cy="2039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415" t="46299" r="1567" b="42268"/>
          <a:stretch/>
        </p:blipFill>
        <p:spPr>
          <a:xfrm>
            <a:off x="3265712" y="4558851"/>
            <a:ext cx="4954121" cy="860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418" t="41174" r="49248" b="41764"/>
          <a:stretch/>
        </p:blipFill>
        <p:spPr>
          <a:xfrm>
            <a:off x="3265712" y="3234601"/>
            <a:ext cx="4954121" cy="1208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8370" t="14636" r="31403" b="60870"/>
          <a:stretch/>
        </p:blipFill>
        <p:spPr>
          <a:xfrm>
            <a:off x="8219834" y="3299047"/>
            <a:ext cx="2985196" cy="2033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5016" y="5807631"/>
            <a:ext cx="725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friends.php</a:t>
            </a:r>
            <a:r>
              <a:rPr lang="en-NZ" dirty="0" smtClean="0"/>
              <a:t>		</a:t>
            </a:r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r>
              <a:rPr lang="en-NZ" dirty="0"/>
              <a:t>	</a:t>
            </a:r>
            <a:r>
              <a:rPr lang="en-NZ" dirty="0" smtClean="0"/>
              <a:t>	</a:t>
            </a:r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friends.php</a:t>
            </a:r>
            <a:endParaRPr lang="en-NZ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69029" y="5036457"/>
            <a:ext cx="377371" cy="77117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563429" y="5167086"/>
            <a:ext cx="928914" cy="64054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  <a:endCxn id="5" idx="2"/>
          </p:cNvCxnSpPr>
          <p:nvPr/>
        </p:nvCxnSpPr>
        <p:spPr>
          <a:xfrm flipV="1">
            <a:off x="5742772" y="5419525"/>
            <a:ext cx="1" cy="38810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- Simple </a:t>
            </a:r>
            <a:r>
              <a:rPr lang="en-NZ" dirty="0"/>
              <a:t>q</a:t>
            </a:r>
            <a:r>
              <a:rPr lang="en-NZ" dirty="0" smtClean="0"/>
              <a:t>ueries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541" t="14007" r="59561" b="31944"/>
          <a:stretch/>
        </p:blipFill>
        <p:spPr>
          <a:xfrm>
            <a:off x="838200" y="2005580"/>
            <a:ext cx="3793833" cy="399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30" t="12436" r="27987" b="8443"/>
          <a:stretch/>
        </p:blipFill>
        <p:spPr>
          <a:xfrm>
            <a:off x="5235133" y="1982050"/>
            <a:ext cx="5515566" cy="40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Simple queries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163" t="8112" r="1146" b="71277"/>
          <a:stretch/>
        </p:blipFill>
        <p:spPr>
          <a:xfrm>
            <a:off x="838200" y="1825625"/>
            <a:ext cx="5457372" cy="1248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8143" t="30092" r="44562" b="51518"/>
          <a:stretch/>
        </p:blipFill>
        <p:spPr>
          <a:xfrm>
            <a:off x="7082971" y="2536824"/>
            <a:ext cx="798287" cy="1132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125" t="50028" r="17191" b="38069"/>
          <a:stretch/>
        </p:blipFill>
        <p:spPr>
          <a:xfrm>
            <a:off x="838200" y="3208791"/>
            <a:ext cx="4633686" cy="894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45" t="62901" r="1152" b="16039"/>
          <a:stretch/>
        </p:blipFill>
        <p:spPr>
          <a:xfrm>
            <a:off x="838200" y="4238261"/>
            <a:ext cx="5021943" cy="1175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076" t="72617" r="20146" b="10486"/>
          <a:stretch/>
        </p:blipFill>
        <p:spPr>
          <a:xfrm>
            <a:off x="7082971" y="3803876"/>
            <a:ext cx="3635912" cy="10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Database – Complex queries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307" t="40127" r="4199" b="47189"/>
          <a:stretch/>
        </p:blipFill>
        <p:spPr>
          <a:xfrm>
            <a:off x="838200" y="1825624"/>
            <a:ext cx="7383257" cy="1527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379" t="8604" r="31138" b="39788"/>
          <a:stretch/>
        </p:blipFill>
        <p:spPr>
          <a:xfrm>
            <a:off x="8273143" y="1825625"/>
            <a:ext cx="3080657" cy="4366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0652" y="4008679"/>
            <a:ext cx="1938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friends.php</a:t>
            </a:r>
            <a:endParaRPr lang="en-NZ" dirty="0"/>
          </a:p>
        </p:txBody>
      </p:sp>
      <p:cxnSp>
        <p:nvCxnSpPr>
          <p:cNvPr id="7" name="Straight Arrow Connector 6"/>
          <p:cNvCxnSpPr>
            <a:stCxn id="6" idx="0"/>
            <a:endCxn id="4" idx="2"/>
          </p:cNvCxnSpPr>
          <p:nvPr/>
        </p:nvCxnSpPr>
        <p:spPr>
          <a:xfrm flipV="1">
            <a:off x="4529828" y="3352799"/>
            <a:ext cx="1" cy="65588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"/>
          </p:cNvCxnSpPr>
          <p:nvPr/>
        </p:nvCxnSpPr>
        <p:spPr>
          <a:xfrm flipV="1">
            <a:off x="5196114" y="4008679"/>
            <a:ext cx="3077029" cy="101326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Security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 smtClean="0"/>
              <a:t>Password Hashing</a:t>
            </a:r>
          </a:p>
          <a:p>
            <a:pPr marL="0" indent="0">
              <a:buNone/>
            </a:pPr>
            <a:endParaRPr lang="en-NZ" dirty="0" smtClean="0"/>
          </a:p>
          <a:p>
            <a:pPr marL="0" indent="0">
              <a:buNone/>
            </a:pPr>
            <a:r>
              <a:rPr lang="en-NZ" dirty="0" smtClean="0"/>
              <a:t>SQL Injection</a:t>
            </a:r>
          </a:p>
          <a:p>
            <a:pPr marL="0" indent="0">
              <a:buNone/>
            </a:pPr>
            <a:endParaRPr lang="en-NZ" dirty="0" smtClean="0"/>
          </a:p>
          <a:p>
            <a:pPr marL="0" indent="0">
              <a:buNone/>
            </a:pPr>
            <a:r>
              <a:rPr lang="en-NZ" dirty="0" smtClean="0"/>
              <a:t>Cross-Site Scripting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510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Password Hashing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When registering a new user to the database using </a:t>
            </a:r>
            <a:r>
              <a:rPr lang="en-NZ" dirty="0" err="1" smtClean="0"/>
              <a:t>password_hash</a:t>
            </a:r>
            <a:r>
              <a:rPr lang="en-NZ" dirty="0" smtClean="0"/>
              <a:t> encrypts the value</a:t>
            </a:r>
          </a:p>
          <a:p>
            <a:r>
              <a:rPr lang="en-NZ" dirty="0" smtClean="0"/>
              <a:t>The password also needs to be checked against the hashed value when logging in to the system using </a:t>
            </a:r>
            <a:r>
              <a:rPr lang="en-NZ" dirty="0" err="1" smtClean="0"/>
              <a:t>password_verify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52" t="42493" r="48785" b="49477"/>
          <a:stretch/>
        </p:blipFill>
        <p:spPr>
          <a:xfrm>
            <a:off x="1772649" y="3692734"/>
            <a:ext cx="8646695" cy="946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0151" t="39706" r="13441" b="37505"/>
          <a:stretch/>
        </p:blipFill>
        <p:spPr>
          <a:xfrm>
            <a:off x="3187369" y="4815472"/>
            <a:ext cx="3860132" cy="1873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7853" y="5290682"/>
            <a:ext cx="193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p</a:t>
            </a:r>
            <a:r>
              <a:rPr lang="en-NZ" dirty="0" err="1" smtClean="0"/>
              <a:t>hp</a:t>
            </a:r>
            <a:r>
              <a:rPr lang="en-NZ" dirty="0" smtClean="0"/>
              <a:t>/</a:t>
            </a:r>
            <a:r>
              <a:rPr lang="en-NZ" dirty="0" err="1" smtClean="0"/>
              <a:t>register.php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2585" y="3829050"/>
            <a:ext cx="1475928" cy="155184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17877" y="5569106"/>
            <a:ext cx="1287398" cy="45123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6487" t="8554" r="1693" b="72750"/>
          <a:stretch/>
        </p:blipFill>
        <p:spPr>
          <a:xfrm>
            <a:off x="7181391" y="4774155"/>
            <a:ext cx="3867209" cy="7848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63452" y="574255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Display tables – </a:t>
            </a:r>
            <a:br>
              <a:rPr lang="en-NZ" dirty="0" smtClean="0"/>
            </a:br>
            <a:r>
              <a:rPr lang="en-NZ" dirty="0" smtClean="0"/>
              <a:t>hashed passwords</a:t>
            </a:r>
            <a:endParaRPr lang="en-NZ" dirty="0"/>
          </a:p>
        </p:txBody>
      </p:sp>
      <p:cxnSp>
        <p:nvCxnSpPr>
          <p:cNvPr id="15" name="Straight Arrow Connector 14"/>
          <p:cNvCxnSpPr>
            <a:endCxn id="4" idx="2"/>
          </p:cNvCxnSpPr>
          <p:nvPr/>
        </p:nvCxnSpPr>
        <p:spPr>
          <a:xfrm flipV="1">
            <a:off x="8941777" y="5558971"/>
            <a:ext cx="173219" cy="31012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Injection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Caused when a user “injects” a SQL query into a form used </a:t>
            </a:r>
          </a:p>
          <a:p>
            <a:endParaRPr lang="en-NZ" dirty="0" smtClean="0"/>
          </a:p>
          <a:p>
            <a:r>
              <a:rPr lang="en-NZ" dirty="0" smtClean="0"/>
              <a:t>Allows a malicious user to read, update and even remove database entries</a:t>
            </a:r>
          </a:p>
          <a:p>
            <a:endParaRPr lang="en-NZ" dirty="0" smtClean="0"/>
          </a:p>
          <a:p>
            <a:r>
              <a:rPr lang="en-NZ" dirty="0" smtClean="0"/>
              <a:t>Can be used to bypass login credentials</a:t>
            </a:r>
          </a:p>
          <a:p>
            <a:endParaRPr lang="en-NZ" dirty="0" smtClean="0"/>
          </a:p>
          <a:p>
            <a:r>
              <a:rPr lang="en-NZ" dirty="0" smtClean="0"/>
              <a:t>Injection is common against PHP applications and login screens are some of the most vulnerable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357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MoSCoW</a:t>
            </a:r>
            <a:r>
              <a:rPr lang="en-NZ" dirty="0" smtClean="0"/>
              <a:t> – Must features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NZ" dirty="0"/>
              <a:t>Handle user credentials and have a secure login system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Allow new users to register for the gaming community using an email, username and </a:t>
            </a:r>
            <a:r>
              <a:rPr lang="en-NZ" dirty="0" smtClean="0"/>
              <a:t>password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Profile page with unique user </a:t>
            </a:r>
            <a:r>
              <a:rPr lang="en-NZ" dirty="0" smtClean="0"/>
              <a:t>information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 smtClean="0"/>
              <a:t>Must </a:t>
            </a:r>
            <a:r>
              <a:rPr lang="en-NZ" dirty="0"/>
              <a:t>have a </a:t>
            </a:r>
            <a:r>
              <a:rPr lang="en-NZ" dirty="0" smtClean="0"/>
              <a:t>homepage with topics for the users</a:t>
            </a:r>
            <a:endParaRPr lang="en-NZ" dirty="0"/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Ability for users to leave comments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Ability for users to send private messages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Share button with the ability to share in a private message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Allow users to add each other as ‘friends’ with increased options of interaction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Implement a search button capable of returning searches for users or page content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Must support localisation (language support)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NZ" dirty="0"/>
              <a:t>Must be responsive on mobile </a:t>
            </a:r>
            <a:r>
              <a:rPr lang="en-NZ" dirty="0" smtClean="0"/>
              <a:t>devices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41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Injection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22558" cy="4351338"/>
          </a:xfrm>
        </p:spPr>
        <p:txBody>
          <a:bodyPr/>
          <a:lstStyle/>
          <a:p>
            <a:r>
              <a:rPr lang="en-NZ" dirty="0" smtClean="0"/>
              <a:t>By entering any valid username and the string 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“</a:t>
            </a:r>
            <a:r>
              <a:rPr lang="en-NZ" b="1" dirty="0" smtClean="0"/>
              <a:t>thing' or 1=1 or 'thing</a:t>
            </a:r>
            <a:r>
              <a:rPr lang="en-NZ" dirty="0" smtClean="0"/>
              <a:t>” 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as </a:t>
            </a:r>
            <a:r>
              <a:rPr lang="en-NZ" dirty="0" smtClean="0"/>
              <a:t>the password this will bypass the </a:t>
            </a:r>
            <a:r>
              <a:rPr lang="en-NZ" dirty="0" smtClean="0"/>
              <a:t>validation</a:t>
            </a:r>
          </a:p>
          <a:p>
            <a:endParaRPr lang="en-NZ" dirty="0" smtClean="0"/>
          </a:p>
          <a:p>
            <a:r>
              <a:rPr lang="en-NZ" dirty="0" smtClean="0"/>
              <a:t>This allows a malicious user to log in to another user’s account without their password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00" t="16686" r="28142" b="26172"/>
          <a:stretch/>
        </p:blipFill>
        <p:spPr>
          <a:xfrm>
            <a:off x="4860758" y="2196556"/>
            <a:ext cx="2935490" cy="3513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730" t="19582" r="33170" b="48081"/>
          <a:stretch/>
        </p:blipFill>
        <p:spPr>
          <a:xfrm>
            <a:off x="7796248" y="2244681"/>
            <a:ext cx="4151457" cy="34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1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Injection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This can be avoided by using password hashing to check database entries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689" t="7838" r="28082" b="31164"/>
          <a:stretch/>
        </p:blipFill>
        <p:spPr>
          <a:xfrm>
            <a:off x="6096000" y="2417774"/>
            <a:ext cx="3345180" cy="421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0151" t="39706" r="13441" b="37505"/>
          <a:stretch/>
        </p:blipFill>
        <p:spPr>
          <a:xfrm>
            <a:off x="2125044" y="3588544"/>
            <a:ext cx="3860132" cy="1873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85101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</a:t>
            </a:r>
            <a:r>
              <a:rPr lang="en-NZ" dirty="0" err="1" smtClean="0"/>
              <a:t>functions.php</a:t>
            </a:r>
            <a:endParaRPr lang="en-NZ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17349" y="5520185"/>
            <a:ext cx="346631" cy="54099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51550" y="2417774"/>
            <a:ext cx="2700564" cy="165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701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Cross-Site Scripting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type of injection, occurs when a user injects a malicious script into a website</a:t>
            </a:r>
          </a:p>
          <a:p>
            <a:endParaRPr lang="en-NZ" dirty="0" smtClean="0"/>
          </a:p>
          <a:p>
            <a:r>
              <a:rPr lang="en-NZ" dirty="0" smtClean="0"/>
              <a:t>This will have an effect on potentially many other users who visit the page that the script has been injected into</a:t>
            </a:r>
          </a:p>
          <a:p>
            <a:endParaRPr lang="en-NZ" dirty="0" smtClean="0"/>
          </a:p>
          <a:p>
            <a:r>
              <a:rPr lang="en-NZ" dirty="0" smtClean="0"/>
              <a:t>Can access cookies, tokens, or other sensitive information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327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Cross-Site Scripting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Entering the string “</a:t>
            </a:r>
            <a:r>
              <a:rPr lang="en-NZ" b="1" dirty="0" smtClean="0"/>
              <a:t>&lt;script&gt;alert(123)&lt;/script&gt;” </a:t>
            </a:r>
            <a:r>
              <a:rPr lang="en-NZ" dirty="0" smtClean="0"/>
              <a:t>as a comment in a forum post will cause an alert to appear</a:t>
            </a:r>
          </a:p>
          <a:p>
            <a:r>
              <a:rPr lang="en-NZ" dirty="0" smtClean="0"/>
              <a:t>This will appear every time any user visits the page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878" t="7874" r="651" b="41250"/>
          <a:stretch/>
        </p:blipFill>
        <p:spPr>
          <a:xfrm>
            <a:off x="838200" y="3353552"/>
            <a:ext cx="5374106" cy="282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602" t="4419" r="14023" b="77773"/>
          <a:stretch/>
        </p:blipFill>
        <p:spPr>
          <a:xfrm>
            <a:off x="6344567" y="3490481"/>
            <a:ext cx="5009233" cy="14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Cross-Site Scripting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Can be avoided by using the </a:t>
            </a:r>
            <a:r>
              <a:rPr lang="en-NZ" dirty="0" err="1" smtClean="0"/>
              <a:t>php</a:t>
            </a:r>
            <a:r>
              <a:rPr lang="en-NZ" dirty="0" smtClean="0"/>
              <a:t> function </a:t>
            </a:r>
            <a:r>
              <a:rPr lang="en-NZ" dirty="0" err="1" smtClean="0"/>
              <a:t>htmlentities</a:t>
            </a:r>
            <a:r>
              <a:rPr lang="en-NZ" dirty="0" smtClean="0"/>
              <a:t> which converts characters to html entities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71" t="25272" r="52778" b="63567"/>
          <a:stretch/>
        </p:blipFill>
        <p:spPr>
          <a:xfrm>
            <a:off x="2109536" y="2775284"/>
            <a:ext cx="7972927" cy="1350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953" t="8014" r="788" b="38149"/>
          <a:stretch/>
        </p:blipFill>
        <p:spPr>
          <a:xfrm>
            <a:off x="3816186" y="4126179"/>
            <a:ext cx="4557794" cy="2543885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0"/>
          </p:cNvCxnSpPr>
          <p:nvPr/>
        </p:nvCxnSpPr>
        <p:spPr>
          <a:xfrm flipV="1">
            <a:off x="1767038" y="4126179"/>
            <a:ext cx="1182076" cy="146808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6366" y="5594261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php</a:t>
            </a:r>
            <a:r>
              <a:rPr lang="en-NZ" dirty="0" smtClean="0"/>
              <a:t>/forum.php?1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5547359" y="5696042"/>
            <a:ext cx="1051561" cy="171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2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Single responsibility principle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The single responsibility principle refers to the use of classes that have unique responsibility; meaning all the functions within the class are functionally related</a:t>
            </a:r>
          </a:p>
          <a:p>
            <a:endParaRPr lang="en-NZ" dirty="0"/>
          </a:p>
          <a:p>
            <a:r>
              <a:rPr lang="en-NZ" dirty="0" smtClean="0"/>
              <a:t>This makes code easier to update and maintain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339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Single responsibility example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In </a:t>
            </a:r>
            <a:r>
              <a:rPr lang="en-NZ" dirty="0" err="1" smtClean="0"/>
              <a:t>functions.php</a:t>
            </a:r>
            <a:r>
              <a:rPr lang="en-NZ" dirty="0" smtClean="0"/>
              <a:t>, the class functions() adheres to the single responsibility principle by creating an object used to complete operations by other program components</a:t>
            </a:r>
          </a:p>
          <a:p>
            <a:endParaRPr lang="en-NZ" dirty="0" smtClean="0"/>
          </a:p>
          <a:p>
            <a:r>
              <a:rPr lang="en-NZ" dirty="0" smtClean="0"/>
              <a:t>The database connection itself is made separately in another class, ensuring operation is smooth</a:t>
            </a:r>
          </a:p>
          <a:p>
            <a:endParaRPr lang="en-NZ" dirty="0" smtClean="0"/>
          </a:p>
          <a:p>
            <a:r>
              <a:rPr lang="en-NZ" dirty="0" smtClean="0"/>
              <a:t>This could have further been improved by segmenting the classes, one for getting data from the database using an </a:t>
            </a:r>
            <a:r>
              <a:rPr lang="en-NZ" dirty="0" err="1" smtClean="0"/>
              <a:t>sql</a:t>
            </a:r>
            <a:r>
              <a:rPr lang="en-NZ" dirty="0" smtClean="0"/>
              <a:t> query, another for displaying the rows in a table. This would better suit the single responsibility principle and ensure operation and creation of classes is not confused during run time, making future expansion easier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16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SOLID – Single responsibility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2346" y="1825625"/>
            <a:ext cx="3141453" cy="4351338"/>
          </a:xfrm>
        </p:spPr>
        <p:txBody>
          <a:bodyPr/>
          <a:lstStyle/>
          <a:p>
            <a:r>
              <a:rPr lang="en-NZ" dirty="0" smtClean="0"/>
              <a:t>Examples from </a:t>
            </a:r>
            <a:r>
              <a:rPr lang="en-NZ" dirty="0" err="1" smtClean="0"/>
              <a:t>functions.php</a:t>
            </a:r>
            <a:endParaRPr lang="en-NZ" dirty="0" smtClean="0"/>
          </a:p>
          <a:p>
            <a:r>
              <a:rPr lang="en-NZ" dirty="0" smtClean="0"/>
              <a:t>Should be separated to fit SOLID</a:t>
            </a:r>
          </a:p>
          <a:p>
            <a:r>
              <a:rPr lang="en-NZ" dirty="0" smtClean="0"/>
              <a:t>Could create a third class for adding and modifying database entries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07" t="10471" r="10368" b="31147"/>
          <a:stretch/>
        </p:blipFill>
        <p:spPr>
          <a:xfrm>
            <a:off x="838200" y="1825625"/>
            <a:ext cx="3713371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1336" t="13366" r="1916" b="9043"/>
          <a:stretch/>
        </p:blipFill>
        <p:spPr>
          <a:xfrm>
            <a:off x="4551571" y="1825625"/>
            <a:ext cx="3660776" cy="43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Open-closed </a:t>
            </a:r>
            <a:r>
              <a:rPr lang="en-NZ" dirty="0" err="1" smtClean="0"/>
              <a:t>princple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The open / closed principle is about creating classes open for usage and extension of functionality, but closed for modification</a:t>
            </a:r>
          </a:p>
          <a:p>
            <a:endParaRPr lang="en-NZ" dirty="0" smtClean="0"/>
          </a:p>
          <a:p>
            <a:r>
              <a:rPr lang="en-NZ" dirty="0" smtClean="0"/>
              <a:t>This can be achieved through visibility of functions and attributes, the use of interfaces or type-hinting</a:t>
            </a:r>
          </a:p>
          <a:p>
            <a:endParaRPr lang="en-NZ" dirty="0" smtClean="0"/>
          </a:p>
          <a:p>
            <a:r>
              <a:rPr lang="en-NZ" dirty="0" smtClean="0"/>
              <a:t>This adds a level of security to functions and means a class cannot easily be modified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94220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</a:t>
            </a:r>
            <a:r>
              <a:rPr lang="en-NZ" dirty="0" err="1" smtClean="0"/>
              <a:t>Liskov</a:t>
            </a:r>
            <a:r>
              <a:rPr lang="en-NZ" dirty="0" smtClean="0"/>
              <a:t> substitution principle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All subclasses created should match the interface of their base class, meaning a sub class can extend the functionality of a base class, essentially replacing it during operation</a:t>
            </a:r>
          </a:p>
          <a:p>
            <a:endParaRPr lang="en-NZ" dirty="0" smtClean="0"/>
          </a:p>
          <a:p>
            <a:r>
              <a:rPr lang="en-NZ" dirty="0" smtClean="0"/>
              <a:t>Subclasses were not implemented with this social media site as time constraints and lack of understanding stood in </a:t>
            </a:r>
            <a:r>
              <a:rPr lang="en-NZ" smtClean="0"/>
              <a:t>my way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2108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Login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8221" cy="4351338"/>
          </a:xfrm>
        </p:spPr>
        <p:txBody>
          <a:bodyPr/>
          <a:lstStyle/>
          <a:p>
            <a:r>
              <a:rPr lang="en-NZ" dirty="0" smtClean="0"/>
              <a:t>Handle user login with email and password</a:t>
            </a:r>
          </a:p>
          <a:p>
            <a:endParaRPr lang="en-NZ" dirty="0" smtClean="0"/>
          </a:p>
          <a:p>
            <a:r>
              <a:rPr lang="en-NZ" dirty="0" smtClean="0"/>
              <a:t>Must return an error if login invalid</a:t>
            </a:r>
          </a:p>
          <a:p>
            <a:endParaRPr lang="en-NZ" dirty="0" smtClean="0"/>
          </a:p>
          <a:p>
            <a:r>
              <a:rPr lang="en-NZ" dirty="0" smtClean="0"/>
              <a:t>Choice of community to enter by selecting checkbox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247" t="8762" r="25856" b="35809"/>
          <a:stretch/>
        </p:blipFill>
        <p:spPr>
          <a:xfrm>
            <a:off x="7195788" y="1690688"/>
            <a:ext cx="415801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Interface segregation principle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Interfaces should be designed in such a way that the client does not need to be aware of the functions they are implementing</a:t>
            </a:r>
          </a:p>
          <a:p>
            <a:endParaRPr lang="en-NZ" dirty="0"/>
          </a:p>
          <a:p>
            <a:r>
              <a:rPr lang="en-NZ" dirty="0" smtClean="0"/>
              <a:t>This means that a user should provide a program with input and should then receive an output based on their input data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39623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SOLID – Dependency inversion principle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This principle is about supressing the most complex functions within a system so a user doesn’t need to directly interact with it</a:t>
            </a:r>
          </a:p>
          <a:p>
            <a:endParaRPr lang="en-NZ" dirty="0"/>
          </a:p>
          <a:p>
            <a:r>
              <a:rPr lang="en-NZ" dirty="0" smtClean="0"/>
              <a:t>This principle involves identifying abstractions and decoupling them to ensure smooth program operation and a client who is aware of the functionality of the program, while being unaware of the deeper functionality behind </a:t>
            </a:r>
            <a:r>
              <a:rPr lang="en-NZ" smtClean="0"/>
              <a:t>their commands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478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Evaluation – Lessons learned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Please see evaluation.docx within the submission </a:t>
            </a:r>
            <a:r>
              <a:rPr lang="en-NZ" dirty="0" smtClean="0"/>
              <a:t>directory</a:t>
            </a:r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endParaRPr lang="en-NZ" dirty="0" smtClean="0"/>
          </a:p>
          <a:p>
            <a:endParaRPr lang="en-NZ" dirty="0"/>
          </a:p>
          <a:p>
            <a:r>
              <a:rPr lang="en-NZ" dirty="0" smtClean="0"/>
              <a:t>Completed by James Darley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59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Registration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45968" cy="4351338"/>
          </a:xfrm>
        </p:spPr>
        <p:txBody>
          <a:bodyPr/>
          <a:lstStyle/>
          <a:p>
            <a:r>
              <a:rPr lang="en-NZ" dirty="0" smtClean="0"/>
              <a:t>User can add a new account using email, name, username, password and gender</a:t>
            </a:r>
          </a:p>
          <a:p>
            <a:endParaRPr lang="en-NZ" dirty="0"/>
          </a:p>
          <a:p>
            <a:r>
              <a:rPr lang="en-NZ" dirty="0" smtClean="0"/>
              <a:t>All fields are required to be filled out to register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818" t="8216" r="26891" b="16340"/>
          <a:stretch/>
        </p:blipFill>
        <p:spPr>
          <a:xfrm>
            <a:off x="8452908" y="1825625"/>
            <a:ext cx="2900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Profile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Once a user is logged in they are directed to their profile page, called </a:t>
            </a:r>
            <a:r>
              <a:rPr lang="en-NZ" dirty="0" err="1" smtClean="0"/>
              <a:t>customerPage.php</a:t>
            </a:r>
            <a:endParaRPr lang="en-NZ" dirty="0" smtClean="0"/>
          </a:p>
          <a:p>
            <a:r>
              <a:rPr lang="en-NZ" dirty="0" smtClean="0"/>
              <a:t>From this page a user is able to see their name, list of users who they follow and a list of private messages sent to the user</a:t>
            </a:r>
          </a:p>
          <a:p>
            <a:r>
              <a:rPr lang="en-NZ" dirty="0" smtClean="0"/>
              <a:t>They are also able to navigate around the site from this page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642" t="8289" r="365" b="68094"/>
          <a:stretch/>
        </p:blipFill>
        <p:spPr>
          <a:xfrm>
            <a:off x="3184358" y="3708659"/>
            <a:ext cx="4884821" cy="1224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294" t="8245" r="1031" b="68679"/>
          <a:stretch/>
        </p:blipFill>
        <p:spPr>
          <a:xfrm>
            <a:off x="3184357" y="4985984"/>
            <a:ext cx="4884821" cy="12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Home page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user navigating to </a:t>
            </a:r>
            <a:r>
              <a:rPr lang="en-NZ" dirty="0" err="1" smtClean="0"/>
              <a:t>home.php</a:t>
            </a:r>
            <a:r>
              <a:rPr lang="en-NZ" dirty="0" smtClean="0"/>
              <a:t> is presented with a selection of forum topic posts</a:t>
            </a:r>
          </a:p>
          <a:p>
            <a:r>
              <a:rPr lang="en-NZ" dirty="0" smtClean="0"/>
              <a:t>Each of the topic pages is dynamically generated based on the data stored in the database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587" t="8420" r="921" b="34046"/>
          <a:stretch/>
        </p:blipFill>
        <p:spPr>
          <a:xfrm>
            <a:off x="1315223" y="3538831"/>
            <a:ext cx="4278923" cy="263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856" t="8104" r="876" b="35263"/>
          <a:stretch/>
        </p:blipFill>
        <p:spPr>
          <a:xfrm>
            <a:off x="6071168" y="3538831"/>
            <a:ext cx="4328586" cy="26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Comments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logged in user can leave a comment on any topic post</a:t>
            </a:r>
          </a:p>
          <a:p>
            <a:r>
              <a:rPr lang="en-NZ" dirty="0" smtClean="0"/>
              <a:t>By entering the comment they wish to leave in the text box and submitting all other required information is automatically generated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820" t="8229" r="811" b="49876"/>
          <a:stretch/>
        </p:blipFill>
        <p:spPr>
          <a:xfrm>
            <a:off x="1257626" y="3904394"/>
            <a:ext cx="5050151" cy="2272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6633" t="8362" r="863" b="44045"/>
          <a:stretch/>
        </p:blipFill>
        <p:spPr>
          <a:xfrm>
            <a:off x="6600744" y="3904394"/>
            <a:ext cx="4401364" cy="22441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97768" y="5422232"/>
            <a:ext cx="4588043" cy="449179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0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Private Messages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 user can send or receive private messages from other users</a:t>
            </a:r>
          </a:p>
          <a:p>
            <a:r>
              <a:rPr lang="en-NZ" dirty="0" smtClean="0"/>
              <a:t>These are stored in a personalised inbox only accessible by the logged in user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44" t="8361" r="1112" b="34928"/>
          <a:stretch/>
        </p:blipFill>
        <p:spPr>
          <a:xfrm>
            <a:off x="1172308" y="3249746"/>
            <a:ext cx="4806462" cy="2929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563" t="8364" r="693" b="34807"/>
          <a:stretch/>
        </p:blipFill>
        <p:spPr>
          <a:xfrm>
            <a:off x="6312877" y="3249746"/>
            <a:ext cx="4829908" cy="29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457</TotalTime>
  <Words>1327</Words>
  <Application>Microsoft Office PowerPoint</Application>
  <PresentationFormat>Widescreen</PresentationFormat>
  <Paragraphs>177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Calibri Light</vt:lpstr>
      <vt:lpstr>Retrospect</vt:lpstr>
      <vt:lpstr>Social Media Site PHP</vt:lpstr>
      <vt:lpstr>Table of Contents</vt:lpstr>
      <vt:lpstr>MoSCoW – Must features</vt:lpstr>
      <vt:lpstr>Login</vt:lpstr>
      <vt:lpstr>Registration</vt:lpstr>
      <vt:lpstr>Profile</vt:lpstr>
      <vt:lpstr>Home page</vt:lpstr>
      <vt:lpstr>Comments</vt:lpstr>
      <vt:lpstr>Private Messages</vt:lpstr>
      <vt:lpstr>Share Button</vt:lpstr>
      <vt:lpstr>Follow users</vt:lpstr>
      <vt:lpstr>Search</vt:lpstr>
      <vt:lpstr>Localisation</vt:lpstr>
      <vt:lpstr>Responsive design</vt:lpstr>
      <vt:lpstr>Database - Diagram</vt:lpstr>
      <vt:lpstr>Database – Create tables</vt:lpstr>
      <vt:lpstr>Database – Insert sample data</vt:lpstr>
      <vt:lpstr>Database – Insert new data</vt:lpstr>
      <vt:lpstr>Database – Insert new users</vt:lpstr>
      <vt:lpstr>Database – Insert new friends</vt:lpstr>
      <vt:lpstr>Database – Insert new comment</vt:lpstr>
      <vt:lpstr>Database – Insert new messages</vt:lpstr>
      <vt:lpstr>Database - Modify data</vt:lpstr>
      <vt:lpstr>Database - Simple queries</vt:lpstr>
      <vt:lpstr>Database – Simple queries</vt:lpstr>
      <vt:lpstr>Database – Complex queries</vt:lpstr>
      <vt:lpstr>Security</vt:lpstr>
      <vt:lpstr>Password Hashing</vt:lpstr>
      <vt:lpstr>Injection</vt:lpstr>
      <vt:lpstr>Injection</vt:lpstr>
      <vt:lpstr>Injection</vt:lpstr>
      <vt:lpstr>Cross-Site Scripting</vt:lpstr>
      <vt:lpstr>Cross-Site Scripting</vt:lpstr>
      <vt:lpstr>Cross-Site Scripting</vt:lpstr>
      <vt:lpstr>SOLID – Single responsibility principle</vt:lpstr>
      <vt:lpstr>SOLID – Single responsibility example</vt:lpstr>
      <vt:lpstr>SOLID – Single responsibility example</vt:lpstr>
      <vt:lpstr>SOLID – Open-closed princple</vt:lpstr>
      <vt:lpstr>SOLID – Liskov substitution principle</vt:lpstr>
      <vt:lpstr>SOLID – Interface segregation principle</vt:lpstr>
      <vt:lpstr>SOLID – Dependency inversion principle</vt:lpstr>
      <vt:lpstr>Evaluation – Lessons learned</vt:lpstr>
    </vt:vector>
  </TitlesOfParts>
  <Company>ARA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Site PHP</dc:title>
  <dc:creator>James Darley</dc:creator>
  <cp:lastModifiedBy>James Darley</cp:lastModifiedBy>
  <cp:revision>79</cp:revision>
  <dcterms:created xsi:type="dcterms:W3CDTF">2018-06-28T12:32:46Z</dcterms:created>
  <dcterms:modified xsi:type="dcterms:W3CDTF">2018-06-28T20:50:51Z</dcterms:modified>
</cp:coreProperties>
</file>